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72" r:id="rId3"/>
    <p:sldId id="280" r:id="rId4"/>
    <p:sldId id="258" r:id="rId5"/>
    <p:sldId id="259" r:id="rId6"/>
    <p:sldId id="260" r:id="rId7"/>
    <p:sldId id="261" r:id="rId8"/>
    <p:sldId id="262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97" r:id="rId18"/>
    <p:sldId id="298" r:id="rId19"/>
    <p:sldId id="299" r:id="rId20"/>
    <p:sldId id="300" r:id="rId21"/>
    <p:sldId id="301" r:id="rId22"/>
    <p:sldId id="302" r:id="rId23"/>
    <p:sldId id="291" r:id="rId24"/>
    <p:sldId id="293" r:id="rId25"/>
    <p:sldId id="292" r:id="rId26"/>
    <p:sldId id="294" r:id="rId27"/>
    <p:sldId id="295" r:id="rId28"/>
    <p:sldId id="278" r:id="rId29"/>
    <p:sldId id="279" r:id="rId30"/>
    <p:sldId id="263" r:id="rId31"/>
    <p:sldId id="276" r:id="rId32"/>
    <p:sldId id="277" r:id="rId33"/>
    <p:sldId id="264" r:id="rId34"/>
    <p:sldId id="266" r:id="rId35"/>
    <p:sldId id="267" r:id="rId36"/>
    <p:sldId id="268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289" r:id="rId46"/>
    <p:sldId id="290" r:id="rId47"/>
    <p:sldId id="274" r:id="rId48"/>
    <p:sldId id="269" r:id="rId49"/>
    <p:sldId id="275" r:id="rId50"/>
    <p:sldId id="270" r:id="rId51"/>
    <p:sldId id="271" r:id="rId52"/>
    <p:sldId id="296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2948" autoAdjust="0"/>
  </p:normalViewPr>
  <p:slideViewPr>
    <p:cSldViewPr>
      <p:cViewPr varScale="1">
        <p:scale>
          <a:sx n="74" d="100"/>
          <a:sy n="74" d="100"/>
        </p:scale>
        <p:origin x="-126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5808E-291F-4774-B76D-D5212996BDE6}" type="datetimeFigureOut">
              <a:rPr lang="en-US" smtClean="0"/>
              <a:t>09/01/2024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05129-1AE0-4616-9BC0-9083487E0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33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05129-1AE0-4616-9BC0-9083487E0E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64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6526-7490-4D30-92A4-93CC0D5499A0}" type="datetimeFigureOut">
              <a:rPr lang="en-US" smtClean="0"/>
              <a:t>09/01/2024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0060-0793-440A-9A1E-CD7DF09D4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85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6526-7490-4D30-92A4-93CC0D5499A0}" type="datetimeFigureOut">
              <a:rPr lang="en-US" smtClean="0"/>
              <a:t>09/01/2024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0060-0793-440A-9A1E-CD7DF09D4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0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6526-7490-4D30-92A4-93CC0D5499A0}" type="datetimeFigureOut">
              <a:rPr lang="en-US" smtClean="0"/>
              <a:t>09/01/2024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0060-0793-440A-9A1E-CD7DF09D4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59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6526-7490-4D30-92A4-93CC0D5499A0}" type="datetimeFigureOut">
              <a:rPr lang="en-US" smtClean="0"/>
              <a:t>09/01/2024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0060-0793-440A-9A1E-CD7DF09D4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2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6526-7490-4D30-92A4-93CC0D5499A0}" type="datetimeFigureOut">
              <a:rPr lang="en-US" smtClean="0"/>
              <a:t>09/01/2024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0060-0793-440A-9A1E-CD7DF09D4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2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6526-7490-4D30-92A4-93CC0D5499A0}" type="datetimeFigureOut">
              <a:rPr lang="en-US" smtClean="0"/>
              <a:t>09/01/2024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0060-0793-440A-9A1E-CD7DF09D4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28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6526-7490-4D30-92A4-93CC0D5499A0}" type="datetimeFigureOut">
              <a:rPr lang="en-US" smtClean="0"/>
              <a:t>09/01/2024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0060-0793-440A-9A1E-CD7DF09D4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5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6526-7490-4D30-92A4-93CC0D5499A0}" type="datetimeFigureOut">
              <a:rPr lang="en-US" smtClean="0"/>
              <a:t>09/01/2024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0060-0793-440A-9A1E-CD7DF09D4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13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6526-7490-4D30-92A4-93CC0D5499A0}" type="datetimeFigureOut">
              <a:rPr lang="en-US" smtClean="0"/>
              <a:t>09/01/2024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0060-0793-440A-9A1E-CD7DF09D4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41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6526-7490-4D30-92A4-93CC0D5499A0}" type="datetimeFigureOut">
              <a:rPr lang="en-US" smtClean="0"/>
              <a:t>09/01/2024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0060-0793-440A-9A1E-CD7DF09D4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42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6526-7490-4D30-92A4-93CC0D5499A0}" type="datetimeFigureOut">
              <a:rPr lang="en-US" smtClean="0"/>
              <a:t>09/01/2024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0060-0793-440A-9A1E-CD7DF09D4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15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66526-7490-4D30-92A4-93CC0D5499A0}" type="datetimeFigureOut">
              <a:rPr lang="en-US" smtClean="0"/>
              <a:t>09/01/2024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D0060-0793-440A-9A1E-CD7DF09D4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1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 . M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Treatment updates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0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t="19445" r="9196" b="21230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6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0" t="17992" r="12209" b="11508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83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t="18939" r="7522" b="6250"/>
          <a:stretch/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40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t="11742" r="7188" b="14881"/>
          <a:stretch/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50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8" t="19318" r="8304" b="384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95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t="19318" r="8080" b="142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86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7" t="18750" r="7746" b="11707"/>
          <a:stretch/>
        </p:blipFill>
        <p:spPr bwMode="auto">
          <a:xfrm>
            <a:off x="0" y="38974"/>
            <a:ext cx="9144000" cy="681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89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The GRIFFIN trial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a randomized phase 2 study comparing daratumumab with </a:t>
            </a:r>
            <a:r>
              <a:rPr lang="en-US" dirty="0" smtClean="0">
                <a:solidFill>
                  <a:srgbClr val="0070C0"/>
                </a:solidFill>
              </a:rPr>
              <a:t>lenalidomide/bortezomib/dexamethasone (</a:t>
            </a:r>
            <a:r>
              <a:rPr lang="en-US" dirty="0" err="1" smtClean="0">
                <a:solidFill>
                  <a:srgbClr val="0070C0"/>
                </a:solidFill>
              </a:rPr>
              <a:t>DRVd</a:t>
            </a:r>
            <a:r>
              <a:rPr lang="en-US" dirty="0">
                <a:solidFill>
                  <a:srgbClr val="0070C0"/>
                </a:solidFill>
              </a:rPr>
              <a:t>) versus lenalidomide/bortezomib/dexamethasone (</a:t>
            </a:r>
            <a:r>
              <a:rPr lang="en-US" dirty="0" err="1">
                <a:solidFill>
                  <a:srgbClr val="0070C0"/>
                </a:solidFill>
              </a:rPr>
              <a:t>RVd</a:t>
            </a:r>
            <a:r>
              <a:rPr lang="en-US" dirty="0">
                <a:solidFill>
                  <a:srgbClr val="0070C0"/>
                </a:solidFill>
              </a:rPr>
              <a:t>) in transplant-eligible newly diagnosed multiple myeloma </a:t>
            </a:r>
            <a:r>
              <a:rPr lang="en-US" u="sng" dirty="0" smtClean="0">
                <a:solidFill>
                  <a:srgbClr val="0070C0"/>
                </a:solidFill>
              </a:rPr>
              <a:t>met its </a:t>
            </a:r>
            <a:r>
              <a:rPr lang="en-US" u="sng" dirty="0">
                <a:solidFill>
                  <a:srgbClr val="0070C0"/>
                </a:solidFill>
              </a:rPr>
              <a:t>primary endpoint with </a:t>
            </a:r>
            <a:r>
              <a:rPr lang="en-US" u="sng" dirty="0" err="1">
                <a:solidFill>
                  <a:srgbClr val="0070C0"/>
                </a:solidFill>
              </a:rPr>
              <a:t>DRVd</a:t>
            </a:r>
            <a:r>
              <a:rPr lang="en-US" u="sng" dirty="0">
                <a:solidFill>
                  <a:srgbClr val="0070C0"/>
                </a:solidFill>
              </a:rPr>
              <a:t> resulting in a higher stringent complete response rate following consolidation therapy </a:t>
            </a:r>
            <a:r>
              <a:rPr lang="en-US" u="sng" dirty="0" smtClean="0">
                <a:solidFill>
                  <a:srgbClr val="0070C0"/>
                </a:solidFill>
              </a:rPr>
              <a:t>after ASCT </a:t>
            </a:r>
            <a:r>
              <a:rPr lang="en-US" u="sng" dirty="0">
                <a:solidFill>
                  <a:srgbClr val="0070C0"/>
                </a:solidFill>
              </a:rPr>
              <a:t>(42.4% vs. 32%, one-sided P </a:t>
            </a:r>
            <a:r>
              <a:rPr lang="en-US" u="sng" dirty="0" smtClean="0">
                <a:solidFill>
                  <a:srgbClr val="0070C0"/>
                </a:solidFill>
              </a:rPr>
              <a:t>= 0.0680</a:t>
            </a:r>
            <a:r>
              <a:rPr lang="en-US" u="sng" dirty="0">
                <a:solidFill>
                  <a:srgbClr val="0070C0"/>
                </a:solidFill>
              </a:rPr>
              <a:t>). </a:t>
            </a:r>
            <a:r>
              <a:rPr lang="en-US" dirty="0">
                <a:solidFill>
                  <a:srgbClr val="0070C0"/>
                </a:solidFill>
              </a:rPr>
              <a:t>In a final analysis after 2 years of maintenance therapy (</a:t>
            </a:r>
            <a:r>
              <a:rPr lang="en-US" dirty="0" smtClean="0">
                <a:solidFill>
                  <a:srgbClr val="0070C0"/>
                </a:solidFill>
              </a:rPr>
              <a:t>dexamethasone/ lenalidomide </a:t>
            </a:r>
            <a:r>
              <a:rPr lang="en-US" dirty="0">
                <a:solidFill>
                  <a:srgbClr val="0070C0"/>
                </a:solidFill>
              </a:rPr>
              <a:t>vs. lenalidomide alone), </a:t>
            </a:r>
            <a:r>
              <a:rPr lang="en-US" u="sng" dirty="0">
                <a:solidFill>
                  <a:srgbClr val="0070C0"/>
                </a:solidFill>
              </a:rPr>
              <a:t>the MRD negativity rate still favored the </a:t>
            </a:r>
            <a:r>
              <a:rPr lang="en-US" u="sng" dirty="0" err="1">
                <a:solidFill>
                  <a:srgbClr val="0070C0"/>
                </a:solidFill>
              </a:rPr>
              <a:t>DRVd</a:t>
            </a:r>
            <a:r>
              <a:rPr lang="en-US" u="sng" dirty="0">
                <a:solidFill>
                  <a:srgbClr val="0070C0"/>
                </a:solidFill>
              </a:rPr>
              <a:t> arm (64% vs. 30%, P </a:t>
            </a:r>
            <a:r>
              <a:rPr lang="en-US" u="sng" dirty="0" smtClean="0">
                <a:solidFill>
                  <a:srgbClr val="0070C0"/>
                </a:solidFill>
              </a:rPr>
              <a:t>= </a:t>
            </a:r>
            <a:r>
              <a:rPr lang="en-US" u="sng" dirty="0">
                <a:solidFill>
                  <a:srgbClr val="0070C0"/>
                </a:solidFill>
              </a:rPr>
              <a:t>&lt; .0001</a:t>
            </a:r>
            <a:r>
              <a:rPr lang="en-US" u="sng" dirty="0" smtClean="0">
                <a:solidFill>
                  <a:srgbClr val="0070C0"/>
                </a:solidFill>
              </a:rPr>
              <a:t>). </a:t>
            </a:r>
            <a:r>
              <a:rPr lang="en-US" dirty="0" smtClean="0">
                <a:solidFill>
                  <a:srgbClr val="0070C0"/>
                </a:solidFill>
              </a:rPr>
              <a:t>Additionally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u="sng" dirty="0">
                <a:solidFill>
                  <a:srgbClr val="0070C0"/>
                </a:solidFill>
              </a:rPr>
              <a:t>sustained MRD negativity at 12 months was more common in the </a:t>
            </a:r>
            <a:r>
              <a:rPr lang="en-US" u="sng" dirty="0" err="1">
                <a:solidFill>
                  <a:srgbClr val="0070C0"/>
                </a:solidFill>
              </a:rPr>
              <a:t>DRVd</a:t>
            </a:r>
            <a:r>
              <a:rPr lang="en-US" u="sng" dirty="0">
                <a:solidFill>
                  <a:srgbClr val="0070C0"/>
                </a:solidFill>
              </a:rPr>
              <a:t> arm (44% vs. 14%). </a:t>
            </a:r>
            <a:r>
              <a:rPr lang="en-US" dirty="0">
                <a:solidFill>
                  <a:srgbClr val="0070C0"/>
                </a:solidFill>
              </a:rPr>
              <a:t>Overall, </a:t>
            </a:r>
            <a:r>
              <a:rPr lang="en-US" dirty="0" smtClean="0">
                <a:solidFill>
                  <a:srgbClr val="0070C0"/>
                </a:solidFill>
              </a:rPr>
              <a:t>although the </a:t>
            </a:r>
            <a:r>
              <a:rPr lang="en-US" dirty="0">
                <a:solidFill>
                  <a:srgbClr val="0070C0"/>
                </a:solidFill>
              </a:rPr>
              <a:t>median PFS in either arm were not reached, </a:t>
            </a:r>
            <a:r>
              <a:rPr lang="en-US" u="sng" dirty="0">
                <a:solidFill>
                  <a:srgbClr val="0070C0"/>
                </a:solidFill>
              </a:rPr>
              <a:t>there was a 55% reduction in the risk of disease progression or </a:t>
            </a:r>
            <a:r>
              <a:rPr lang="en-US" u="sng" dirty="0" smtClean="0">
                <a:solidFill>
                  <a:srgbClr val="0070C0"/>
                </a:solidFill>
              </a:rPr>
              <a:t>death observed </a:t>
            </a:r>
            <a:r>
              <a:rPr lang="en-US" u="sng" dirty="0">
                <a:solidFill>
                  <a:srgbClr val="0070C0"/>
                </a:solidFill>
              </a:rPr>
              <a:t>in patients in the </a:t>
            </a:r>
            <a:r>
              <a:rPr lang="en-US" u="sng" dirty="0" err="1">
                <a:solidFill>
                  <a:srgbClr val="0070C0"/>
                </a:solidFill>
              </a:rPr>
              <a:t>DRVd</a:t>
            </a:r>
            <a:r>
              <a:rPr lang="en-US" u="sng" dirty="0">
                <a:solidFill>
                  <a:srgbClr val="0070C0"/>
                </a:solidFill>
              </a:rPr>
              <a:t> arm without any new safety concerns.</a:t>
            </a:r>
          </a:p>
        </p:txBody>
      </p:sp>
    </p:spTree>
    <p:extLst>
      <p:ext uri="{BB962C8B-B14F-4D97-AF65-F5344CB8AC3E}">
        <p14:creationId xmlns:p14="http://schemas.microsoft.com/office/powerpoint/2010/main" val="242180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0" t="23674" r="9530" b="1944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89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1" t="23809" r="11985" b="17659"/>
          <a:stretch/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187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8568952" cy="61926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After a median follow-up of 76 months, the phase 3 </a:t>
            </a:r>
            <a:r>
              <a:rPr lang="en-US" dirty="0">
                <a:solidFill>
                  <a:srgbClr val="00B050"/>
                </a:solidFill>
              </a:rPr>
              <a:t>DETERMINATION</a:t>
            </a:r>
            <a:r>
              <a:rPr lang="en-US" dirty="0">
                <a:solidFill>
                  <a:srgbClr val="0070C0"/>
                </a:solidFill>
              </a:rPr>
              <a:t> trial reported that the use of autologous stem </a:t>
            </a:r>
            <a:r>
              <a:rPr lang="en-US" dirty="0" smtClean="0">
                <a:solidFill>
                  <a:srgbClr val="0070C0"/>
                </a:solidFill>
              </a:rPr>
              <a:t>cell transplantation </a:t>
            </a:r>
            <a:r>
              <a:rPr lang="en-US" u="sng" dirty="0">
                <a:solidFill>
                  <a:srgbClr val="0070C0"/>
                </a:solidFill>
              </a:rPr>
              <a:t>(ASCT) in frontline therapy provided a clinically significant 21.4-month progression-free survival (PFS) </a:t>
            </a:r>
            <a:r>
              <a:rPr lang="en-US" u="sng" dirty="0" smtClean="0">
                <a:solidFill>
                  <a:srgbClr val="0070C0"/>
                </a:solidFill>
              </a:rPr>
              <a:t>benefit </a:t>
            </a:r>
            <a:r>
              <a:rPr lang="en-US" dirty="0" smtClean="0">
                <a:solidFill>
                  <a:srgbClr val="0070C0"/>
                </a:solidFill>
              </a:rPr>
              <a:t>in </a:t>
            </a:r>
            <a:r>
              <a:rPr lang="en-US" dirty="0">
                <a:solidFill>
                  <a:srgbClr val="0070C0"/>
                </a:solidFill>
              </a:rPr>
              <a:t>transplant-eligible, newly diagnosed patients with multiple myeloma compared with patients who received </a:t>
            </a:r>
            <a:r>
              <a:rPr lang="en-US" dirty="0" smtClean="0">
                <a:solidFill>
                  <a:srgbClr val="0070C0"/>
                </a:solidFill>
              </a:rPr>
              <a:t>induction chemotherapy </a:t>
            </a:r>
            <a:r>
              <a:rPr lang="en-US" dirty="0">
                <a:solidFill>
                  <a:srgbClr val="0070C0"/>
                </a:solidFill>
              </a:rPr>
              <a:t>but no transplant. After median </a:t>
            </a:r>
            <a:r>
              <a:rPr lang="en-US" u="sng" dirty="0">
                <a:solidFill>
                  <a:srgbClr val="0070C0"/>
                </a:solidFill>
              </a:rPr>
              <a:t>follow-up of 6.3 years, no overall survival (OS) </a:t>
            </a:r>
            <a:r>
              <a:rPr lang="en-US" dirty="0">
                <a:solidFill>
                  <a:srgbClr val="0070C0"/>
                </a:solidFill>
              </a:rPr>
              <a:t>benefit has been noted to date.</a:t>
            </a:r>
          </a:p>
        </p:txBody>
      </p:sp>
    </p:spTree>
    <p:extLst>
      <p:ext uri="{BB962C8B-B14F-4D97-AF65-F5344CB8AC3E}">
        <p14:creationId xmlns:p14="http://schemas.microsoft.com/office/powerpoint/2010/main" val="80102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0" t="21230" r="11426" b="1805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99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9" t="20265" r="10423" b="18849"/>
          <a:stretch/>
        </p:blipFill>
        <p:spPr bwMode="auto">
          <a:xfrm>
            <a:off x="0" y="0"/>
            <a:ext cx="91293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29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 t="23485" r="11762" b="1527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0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3367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The UK OPTIMUM/</a:t>
            </a:r>
            <a:r>
              <a:rPr lang="en-US" dirty="0" err="1">
                <a:solidFill>
                  <a:srgbClr val="00B050"/>
                </a:solidFill>
              </a:rPr>
              <a:t>MUKnine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is a single-arm phase 2 study of patients with ultra-high risk multiple myeloma (</a:t>
            </a:r>
            <a:r>
              <a:rPr lang="en-US" dirty="0" smtClean="0">
                <a:solidFill>
                  <a:srgbClr val="0070C0"/>
                </a:solidFill>
              </a:rPr>
              <a:t>including plasma </a:t>
            </a:r>
            <a:r>
              <a:rPr lang="en-US" dirty="0">
                <a:solidFill>
                  <a:srgbClr val="0070C0"/>
                </a:solidFill>
              </a:rPr>
              <a:t>cell leukemia) using continued daratumumab plus lenalidomide/bortezomib/dexamethasone consolidation for </a:t>
            </a:r>
            <a:r>
              <a:rPr lang="en-US" dirty="0" smtClean="0">
                <a:solidFill>
                  <a:srgbClr val="0070C0"/>
                </a:solidFill>
              </a:rPr>
              <a:t>18 cycles </a:t>
            </a:r>
            <a:r>
              <a:rPr lang="en-US" dirty="0">
                <a:solidFill>
                  <a:srgbClr val="0070C0"/>
                </a:solidFill>
              </a:rPr>
              <a:t>after ASCT, followed by daratumumab plus lenalidomide maintenance. </a:t>
            </a:r>
            <a:r>
              <a:rPr lang="en-US" u="sng" dirty="0">
                <a:solidFill>
                  <a:srgbClr val="0070C0"/>
                </a:solidFill>
              </a:rPr>
              <a:t>The 30-month PFS of 77% compared </a:t>
            </a:r>
            <a:r>
              <a:rPr lang="en-US" u="sng" dirty="0" smtClean="0">
                <a:solidFill>
                  <a:srgbClr val="0070C0"/>
                </a:solidFill>
              </a:rPr>
              <a:t>favorably with </a:t>
            </a:r>
            <a:r>
              <a:rPr lang="en-US" u="sng" dirty="0">
                <a:solidFill>
                  <a:srgbClr val="0070C0"/>
                </a:solidFill>
              </a:rPr>
              <a:t>the Myeloma XI </a:t>
            </a:r>
            <a:r>
              <a:rPr lang="en-US" dirty="0">
                <a:solidFill>
                  <a:srgbClr val="0070C0"/>
                </a:solidFill>
              </a:rPr>
              <a:t>and MASTER trials, which focused on high-risk multiple myeloma.</a:t>
            </a:r>
          </a:p>
        </p:txBody>
      </p:sp>
    </p:spTree>
    <p:extLst>
      <p:ext uri="{BB962C8B-B14F-4D97-AF65-F5344CB8AC3E}">
        <p14:creationId xmlns:p14="http://schemas.microsoft.com/office/powerpoint/2010/main" val="119433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5" t="12689" r="8080" b="14485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6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13175" r="10814" b="3977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59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1" t="13635" r="13770" b="17064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79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 t="12248" r="13212" b="15674"/>
          <a:stretch/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2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In a phase 2 </a:t>
            </a:r>
            <a:r>
              <a:rPr lang="en-US" dirty="0" smtClean="0">
                <a:solidFill>
                  <a:srgbClr val="0070C0"/>
                </a:solidFill>
              </a:rPr>
              <a:t>trial </a:t>
            </a:r>
            <a:r>
              <a:rPr lang="en-US" dirty="0">
                <a:solidFill>
                  <a:srgbClr val="0070C0"/>
                </a:solidFill>
              </a:rPr>
              <a:t>from the </a:t>
            </a:r>
            <a:r>
              <a:rPr lang="en-US" dirty="0" err="1">
                <a:solidFill>
                  <a:srgbClr val="0070C0"/>
                </a:solidFill>
              </a:rPr>
              <a:t>Intergroupe</a:t>
            </a:r>
            <a:r>
              <a:rPr lang="en-US" dirty="0">
                <a:solidFill>
                  <a:srgbClr val="0070C0"/>
                </a:solidFill>
              </a:rPr>
              <a:t> Francophone du </a:t>
            </a:r>
            <a:r>
              <a:rPr lang="en-US" dirty="0" err="1">
                <a:solidFill>
                  <a:srgbClr val="00B050"/>
                </a:solidFill>
              </a:rPr>
              <a:t>Myelome</a:t>
            </a:r>
            <a:r>
              <a:rPr lang="en-US" dirty="0">
                <a:solidFill>
                  <a:srgbClr val="00B050"/>
                </a:solidFill>
              </a:rPr>
              <a:t> (IFM) group</a:t>
            </a:r>
            <a:r>
              <a:rPr lang="en-US" dirty="0"/>
              <a:t>, </a:t>
            </a:r>
            <a:r>
              <a:rPr lang="en-US" dirty="0" smtClean="0">
                <a:solidFill>
                  <a:srgbClr val="0070C0"/>
                </a:solidFill>
              </a:rPr>
              <a:t>daratumumab/carfilzomib/lenalidomide/ dexamethasone </a:t>
            </a:r>
            <a:r>
              <a:rPr lang="en-US" dirty="0">
                <a:solidFill>
                  <a:srgbClr val="0070C0"/>
                </a:solidFill>
              </a:rPr>
              <a:t>induction and consolidation with double transplant is being investigated as an intensive strategy for </a:t>
            </a:r>
            <a:r>
              <a:rPr lang="en-US" dirty="0" smtClean="0">
                <a:solidFill>
                  <a:srgbClr val="0070C0"/>
                </a:solidFill>
              </a:rPr>
              <a:t>high-risk transplant-eligible </a:t>
            </a:r>
            <a:r>
              <a:rPr lang="en-US" dirty="0">
                <a:solidFill>
                  <a:srgbClr val="0070C0"/>
                </a:solidFill>
              </a:rPr>
              <a:t>patients with newly diagnosed multiple myeloma. Overall response rate (ORR) was 96% and the </a:t>
            </a:r>
            <a:r>
              <a:rPr lang="en-US" dirty="0" smtClean="0">
                <a:solidFill>
                  <a:srgbClr val="0070C0"/>
                </a:solidFill>
              </a:rPr>
              <a:t>MRD negativity </a:t>
            </a:r>
            <a:r>
              <a:rPr lang="en-US" dirty="0">
                <a:solidFill>
                  <a:srgbClr val="0070C0"/>
                </a:solidFill>
              </a:rPr>
              <a:t>rate (sensitivity of 10-5 using next generation sequencing) was 62% after induction among evaluable patients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dirty="0" smtClean="0"/>
              <a:t>Background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 smtClean="0"/>
              <a:t>FORTE </a:t>
            </a:r>
            <a:r>
              <a:rPr lang="en-US" dirty="0"/>
              <a:t>showed </a:t>
            </a:r>
            <a:r>
              <a:rPr lang="en-US" dirty="0" err="1"/>
              <a:t>KRd</a:t>
            </a:r>
            <a:r>
              <a:rPr lang="en-US" dirty="0"/>
              <a:t>+ ASCT yielded high efficacy </a:t>
            </a:r>
            <a:r>
              <a:rPr lang="en-US" dirty="0" err="1" smtClean="0"/>
              <a:t>esp</a:t>
            </a:r>
            <a:r>
              <a:rPr lang="en-US" dirty="0" smtClean="0"/>
              <a:t> for </a:t>
            </a:r>
            <a:r>
              <a:rPr lang="en-US" dirty="0"/>
              <a:t>HR </a:t>
            </a:r>
            <a:r>
              <a:rPr lang="en-US" dirty="0" smtClean="0"/>
              <a:t>patients</a:t>
            </a:r>
          </a:p>
          <a:p>
            <a:pPr marL="0" indent="0">
              <a:buNone/>
            </a:pPr>
            <a:r>
              <a:rPr lang="en-US" dirty="0" smtClean="0"/>
              <a:t>Addition </a:t>
            </a:r>
            <a:r>
              <a:rPr lang="en-US" dirty="0"/>
              <a:t>of </a:t>
            </a:r>
            <a:r>
              <a:rPr lang="en-US" dirty="0" err="1" smtClean="0"/>
              <a:t>dara</a:t>
            </a:r>
            <a:r>
              <a:rPr lang="en-US" dirty="0" smtClean="0"/>
              <a:t> showed </a:t>
            </a:r>
            <a:r>
              <a:rPr lang="en-US" dirty="0"/>
              <a:t>increased depth of response and PFS in TE </a:t>
            </a:r>
            <a:r>
              <a:rPr lang="en-US" dirty="0" err="1"/>
              <a:t>patients</a:t>
            </a:r>
            <a:r>
              <a:rPr lang="en-US" sz="2400" dirty="0" err="1"/>
              <a:t>GRIFFEN</a:t>
            </a:r>
            <a:r>
              <a:rPr lang="en-US" sz="2400" dirty="0"/>
              <a:t>, </a:t>
            </a:r>
            <a:r>
              <a:rPr lang="en-US" sz="2400" dirty="0" smtClean="0"/>
              <a:t>CASSIOPEIA </a:t>
            </a:r>
          </a:p>
          <a:p>
            <a:pPr marL="0" indent="0">
              <a:buNone/>
            </a:pPr>
            <a:r>
              <a:rPr lang="en-US" dirty="0" smtClean="0"/>
              <a:t>Tandem </a:t>
            </a:r>
            <a:r>
              <a:rPr lang="en-US" dirty="0"/>
              <a:t>ASCT shown to benefit HR TE </a:t>
            </a:r>
            <a:r>
              <a:rPr lang="en-US" dirty="0" err="1"/>
              <a:t>patients</a:t>
            </a:r>
            <a:r>
              <a:rPr lang="en-US" sz="2400" dirty="0" err="1"/>
              <a:t>STAMINA</a:t>
            </a:r>
            <a:r>
              <a:rPr lang="en-US" sz="2400" dirty="0"/>
              <a:t>, EMNA2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48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t="11932" r="11428" b="2083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40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4" t="28220" r="11316" b="13294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03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1" t="17126" r="9643" b="18107"/>
          <a:stretch/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68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Belantamab mafodotin</a:t>
            </a:r>
            <a:r>
              <a:rPr lang="en-US" dirty="0">
                <a:solidFill>
                  <a:srgbClr val="FF0000"/>
                </a:solidFill>
              </a:rPr>
              <a:t>, which was granted accelerated FDA approval in August 2020 for patients with relapsed </a:t>
            </a:r>
            <a:r>
              <a:rPr lang="en-US" dirty="0" smtClean="0">
                <a:solidFill>
                  <a:srgbClr val="FF0000"/>
                </a:solidFill>
              </a:rPr>
              <a:t>and refractory </a:t>
            </a:r>
            <a:r>
              <a:rPr lang="en-US" dirty="0">
                <a:solidFill>
                  <a:srgbClr val="FF0000"/>
                </a:solidFill>
              </a:rPr>
              <a:t>multiple myeloma who had received four or more prior lines of therapy, was </a:t>
            </a:r>
            <a:r>
              <a:rPr lang="en-US" u="sng" dirty="0">
                <a:solidFill>
                  <a:srgbClr val="FF0000"/>
                </a:solidFill>
              </a:rPr>
              <a:t>withdrawn from the US market </a:t>
            </a:r>
            <a:r>
              <a:rPr lang="en-US" dirty="0" smtClean="0">
                <a:solidFill>
                  <a:srgbClr val="FF0000"/>
                </a:solidFill>
              </a:rPr>
              <a:t>following the </a:t>
            </a:r>
            <a:r>
              <a:rPr lang="en-US" dirty="0">
                <a:solidFill>
                  <a:srgbClr val="FF0000"/>
                </a:solidFill>
              </a:rPr>
              <a:t>results of </a:t>
            </a:r>
            <a:r>
              <a:rPr lang="en-US" dirty="0">
                <a:solidFill>
                  <a:srgbClr val="00B050"/>
                </a:solidFill>
              </a:rPr>
              <a:t>the DREAMM-3 </a:t>
            </a:r>
            <a:r>
              <a:rPr lang="en-US" dirty="0" smtClean="0">
                <a:solidFill>
                  <a:srgbClr val="00B050"/>
                </a:solidFill>
              </a:rPr>
              <a:t>trial</a:t>
            </a:r>
            <a:r>
              <a:rPr lang="en-US" dirty="0" smtClean="0">
                <a:solidFill>
                  <a:srgbClr val="FF0000"/>
                </a:solidFill>
              </a:rPr>
              <a:t>. This </a:t>
            </a:r>
            <a:r>
              <a:rPr lang="en-US" dirty="0">
                <a:solidFill>
                  <a:srgbClr val="FF0000"/>
                </a:solidFill>
              </a:rPr>
              <a:t>phase 3 study, assessing </a:t>
            </a:r>
            <a:r>
              <a:rPr lang="en-US" dirty="0" err="1">
                <a:solidFill>
                  <a:srgbClr val="FF0000"/>
                </a:solidFill>
              </a:rPr>
              <a:t>belantamab</a:t>
            </a:r>
            <a:r>
              <a:rPr lang="en-US" dirty="0">
                <a:solidFill>
                  <a:srgbClr val="FF0000"/>
                </a:solidFill>
              </a:rPr>
              <a:t> mafodotin-</a:t>
            </a:r>
            <a:r>
              <a:rPr lang="en-US" dirty="0" err="1">
                <a:solidFill>
                  <a:srgbClr val="FF0000"/>
                </a:solidFill>
              </a:rPr>
              <a:t>blmf</a:t>
            </a:r>
            <a:r>
              <a:rPr lang="en-US" dirty="0">
                <a:solidFill>
                  <a:srgbClr val="FF0000"/>
                </a:solidFill>
              </a:rPr>
              <a:t> versus pomalidomide </a:t>
            </a:r>
            <a:r>
              <a:rPr lang="en-US" dirty="0" smtClean="0">
                <a:solidFill>
                  <a:srgbClr val="FF0000"/>
                </a:solidFill>
              </a:rPr>
              <a:t>plus low-dose </a:t>
            </a:r>
            <a:r>
              <a:rPr lang="en-US" dirty="0">
                <a:solidFill>
                  <a:srgbClr val="FF0000"/>
                </a:solidFill>
              </a:rPr>
              <a:t>dexamethasone to treat relapsed and refractory multiple myeloma,</a:t>
            </a:r>
            <a:r>
              <a:rPr lang="en-US" u="sng" dirty="0">
                <a:solidFill>
                  <a:srgbClr val="FF0000"/>
                </a:solidFill>
              </a:rPr>
              <a:t> did not meet its primary endpoint of PFS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smtClean="0">
                <a:solidFill>
                  <a:srgbClr val="FF0000"/>
                </a:solidFill>
              </a:rPr>
              <a:t>Other phase </a:t>
            </a:r>
            <a:r>
              <a:rPr lang="en-US" dirty="0">
                <a:solidFill>
                  <a:srgbClr val="FF0000"/>
                </a:solidFill>
              </a:rPr>
              <a:t>3 studies of </a:t>
            </a:r>
            <a:r>
              <a:rPr lang="en-US" dirty="0" err="1">
                <a:solidFill>
                  <a:srgbClr val="FF0000"/>
                </a:solidFill>
              </a:rPr>
              <a:t>belantamab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mafadotin</a:t>
            </a:r>
            <a:r>
              <a:rPr lang="en-US" dirty="0">
                <a:solidFill>
                  <a:srgbClr val="FF0000"/>
                </a:solidFill>
              </a:rPr>
              <a:t> continue.</a:t>
            </a:r>
          </a:p>
        </p:txBody>
      </p:sp>
    </p:spTree>
    <p:extLst>
      <p:ext uri="{BB962C8B-B14F-4D97-AF65-F5344CB8AC3E}">
        <p14:creationId xmlns:p14="http://schemas.microsoft.com/office/powerpoint/2010/main" val="283760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r>
              <a:rPr lang="en-US" u="sng" dirty="0" smtClean="0">
                <a:solidFill>
                  <a:srgbClr val="0070C0"/>
                </a:solidFill>
              </a:rPr>
              <a:t>Teclistamab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>
                <a:solidFill>
                  <a:srgbClr val="0070C0"/>
                </a:solidFill>
              </a:rPr>
              <a:t>a BCMA bispecific antibody (</a:t>
            </a:r>
            <a:r>
              <a:rPr lang="en-US" dirty="0" err="1">
                <a:solidFill>
                  <a:srgbClr val="0070C0"/>
                </a:solidFill>
              </a:rPr>
              <a:t>BSAb</a:t>
            </a:r>
            <a:r>
              <a:rPr lang="en-US" dirty="0">
                <a:solidFill>
                  <a:srgbClr val="0070C0"/>
                </a:solidFill>
              </a:rPr>
              <a:t>) was granted accelerated US Food and Drug Administration (FDA) approval </a:t>
            </a:r>
            <a:r>
              <a:rPr lang="en-US" dirty="0" smtClean="0">
                <a:solidFill>
                  <a:srgbClr val="0070C0"/>
                </a:solidFill>
              </a:rPr>
              <a:t>in October </a:t>
            </a:r>
            <a:r>
              <a:rPr lang="en-US" dirty="0">
                <a:solidFill>
                  <a:srgbClr val="0070C0"/>
                </a:solidFill>
              </a:rPr>
              <a:t>2022 for patients with relapsed and refractory multiple myeloma who have been treated with four or more prior lines </a:t>
            </a:r>
            <a:r>
              <a:rPr lang="en-US" dirty="0" smtClean="0">
                <a:solidFill>
                  <a:srgbClr val="0070C0"/>
                </a:solidFill>
              </a:rPr>
              <a:t>of therapy </a:t>
            </a:r>
            <a:r>
              <a:rPr lang="en-US" dirty="0">
                <a:solidFill>
                  <a:srgbClr val="0070C0"/>
                </a:solidFill>
              </a:rPr>
              <a:t>based on the </a:t>
            </a:r>
            <a:r>
              <a:rPr lang="en-US" dirty="0" smtClean="0">
                <a:solidFill>
                  <a:srgbClr val="00B050"/>
                </a:solidFill>
              </a:rPr>
              <a:t>pivotal MAJESTEC-1 </a:t>
            </a:r>
            <a:r>
              <a:rPr lang="en-US" dirty="0">
                <a:solidFill>
                  <a:srgbClr val="00B050"/>
                </a:solidFill>
              </a:rPr>
              <a:t>trial </a:t>
            </a:r>
            <a:r>
              <a:rPr lang="en-US" dirty="0">
                <a:solidFill>
                  <a:srgbClr val="0070C0"/>
                </a:solidFill>
              </a:rPr>
              <a:t>(MajesTEC-1 [NCT03145181; NCT04557098]), a single-arm, </a:t>
            </a:r>
            <a:r>
              <a:rPr lang="en-US" dirty="0" err="1">
                <a:solidFill>
                  <a:srgbClr val="0070C0"/>
                </a:solidFill>
              </a:rPr>
              <a:t>multicohort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smtClean="0">
                <a:solidFill>
                  <a:srgbClr val="0070C0"/>
                </a:solidFill>
              </a:rPr>
              <a:t>open label, multicenter </a:t>
            </a:r>
            <a:r>
              <a:rPr lang="en-US" dirty="0">
                <a:solidFill>
                  <a:srgbClr val="0070C0"/>
                </a:solidFill>
              </a:rPr>
              <a:t>study. </a:t>
            </a:r>
            <a:r>
              <a:rPr lang="en-US" u="sng" dirty="0">
                <a:solidFill>
                  <a:srgbClr val="0070C0"/>
                </a:solidFill>
              </a:rPr>
              <a:t>After </a:t>
            </a:r>
            <a:r>
              <a:rPr lang="en-US" u="sng" dirty="0" smtClean="0">
                <a:solidFill>
                  <a:srgbClr val="0070C0"/>
                </a:solidFill>
              </a:rPr>
              <a:t>a median </a:t>
            </a:r>
            <a:r>
              <a:rPr lang="en-US" u="sng" dirty="0">
                <a:solidFill>
                  <a:srgbClr val="0070C0"/>
                </a:solidFill>
              </a:rPr>
              <a:t>follow-up of 14.1 months, the ORR was 63.0%, with a complete response of 39.4%, </a:t>
            </a:r>
            <a:r>
              <a:rPr lang="en-US" u="sng" dirty="0" smtClean="0">
                <a:solidFill>
                  <a:srgbClr val="0070C0"/>
                </a:solidFill>
              </a:rPr>
              <a:t>and 68.5</a:t>
            </a:r>
            <a:r>
              <a:rPr lang="en-US" u="sng" dirty="0">
                <a:solidFill>
                  <a:srgbClr val="0070C0"/>
                </a:solidFill>
              </a:rPr>
              <a:t>% of responses were ongoing after 12 months of therapy. </a:t>
            </a:r>
            <a:r>
              <a:rPr lang="en-US" u="sng" dirty="0" smtClean="0">
                <a:solidFill>
                  <a:srgbClr val="0070C0"/>
                </a:solidFill>
              </a:rPr>
              <a:t>The MRD </a:t>
            </a:r>
            <a:r>
              <a:rPr lang="en-US" u="sng" dirty="0">
                <a:solidFill>
                  <a:srgbClr val="0070C0"/>
                </a:solidFill>
              </a:rPr>
              <a:t>negativity rate for the entire cohort was 26.7%.</a:t>
            </a:r>
          </a:p>
        </p:txBody>
      </p:sp>
    </p:spTree>
    <p:extLst>
      <p:ext uri="{BB962C8B-B14F-4D97-AF65-F5344CB8AC3E}">
        <p14:creationId xmlns:p14="http://schemas.microsoft.com/office/powerpoint/2010/main" val="45225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8" t="10985" r="7523" b="1884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83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14773" r="16894" b="9325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4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t="13636" r="12096" b="13294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52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12500" r="19793" b="1230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88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1" t="11933" r="10422" b="15277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300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15340" r="9307" b="15080"/>
          <a:stretch/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29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11553" r="10145" b="19842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976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15340" r="11874" b="1686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2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13032" r="13324" b="13934"/>
          <a:stretch/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9658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0" t="15152" r="9977" b="14881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1701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b="1" dirty="0"/>
              <a:t>Teclistamab in Combination With Lenalidomide in Patients With Triple-Class Exposed Multiple Myeloma From the Phase 1b </a:t>
            </a:r>
            <a:r>
              <a:rPr lang="en-US" b="1" dirty="0" err="1"/>
              <a:t>Multicohort</a:t>
            </a:r>
            <a:r>
              <a:rPr lang="en-US" b="1" dirty="0"/>
              <a:t> MajesTEC-2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36912"/>
            <a:ext cx="9144000" cy="42210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t="15340" r="57052" b="57491"/>
          <a:stretch/>
        </p:blipFill>
        <p:spPr bwMode="auto">
          <a:xfrm>
            <a:off x="0" y="2780928"/>
            <a:ext cx="9144000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2600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" t="40578" r="58546" b="10327"/>
          <a:stretch/>
        </p:blipFill>
        <p:spPr bwMode="auto">
          <a:xfrm>
            <a:off x="0" y="404664"/>
            <a:ext cx="914400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3270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4" t="17028" r="7008" b="1819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834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8" t="16269" r="10200" b="1344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19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0" t="15531" r="10312" b="1071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29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04664"/>
            <a:ext cx="8568952" cy="59766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MonumenTAL-1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was a phase 1 study evaluating </a:t>
            </a:r>
            <a:r>
              <a:rPr lang="en-US" u="sng" dirty="0" err="1">
                <a:solidFill>
                  <a:srgbClr val="0070C0"/>
                </a:solidFill>
              </a:rPr>
              <a:t>talquetamab</a:t>
            </a:r>
            <a:r>
              <a:rPr lang="en-US" u="sng" dirty="0">
                <a:solidFill>
                  <a:srgbClr val="0070C0"/>
                </a:solidFill>
              </a:rPr>
              <a:t>, a GPRC5D </a:t>
            </a:r>
            <a:r>
              <a:rPr lang="en-US" u="sng" dirty="0" err="1">
                <a:solidFill>
                  <a:srgbClr val="0070C0"/>
                </a:solidFill>
              </a:rPr>
              <a:t>BSAb</a:t>
            </a:r>
            <a:r>
              <a:rPr lang="en-US" dirty="0">
                <a:solidFill>
                  <a:srgbClr val="0070C0"/>
                </a:solidFill>
              </a:rPr>
              <a:t>, at various doses, frequencies, and </a:t>
            </a:r>
            <a:r>
              <a:rPr lang="en-US" dirty="0" smtClean="0">
                <a:solidFill>
                  <a:srgbClr val="0070C0"/>
                </a:solidFill>
              </a:rPr>
              <a:t>forms of </a:t>
            </a:r>
            <a:r>
              <a:rPr lang="en-US" dirty="0">
                <a:solidFill>
                  <a:srgbClr val="0070C0"/>
                </a:solidFill>
              </a:rPr>
              <a:t>administration (subcutaneous vs. intravenous) in patients with heavily pretreated myeloma. After a median follow-up </a:t>
            </a:r>
            <a:r>
              <a:rPr lang="en-US" dirty="0" smtClean="0">
                <a:solidFill>
                  <a:srgbClr val="0070C0"/>
                </a:solidFill>
              </a:rPr>
              <a:t>of 11.7 </a:t>
            </a:r>
            <a:r>
              <a:rPr lang="en-US" dirty="0">
                <a:solidFill>
                  <a:srgbClr val="0070C0"/>
                </a:solidFill>
              </a:rPr>
              <a:t>months for the 405-mcg dose and 4.2 months for the 800-mcg dose level, the ORRs were 70% and 64%, </a:t>
            </a:r>
            <a:r>
              <a:rPr lang="en-US" dirty="0" smtClean="0">
                <a:solidFill>
                  <a:srgbClr val="0070C0"/>
                </a:solidFill>
              </a:rPr>
              <a:t>respectively. The </a:t>
            </a:r>
            <a:r>
              <a:rPr lang="en-US" dirty="0">
                <a:solidFill>
                  <a:srgbClr val="0070C0"/>
                </a:solidFill>
              </a:rPr>
              <a:t>median duration of response was 10.2 months and 7.8 months, respectively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960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3" t="11174" r="8304" b="126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20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</a:t>
            </a:r>
            <a:r>
              <a:rPr lang="en-US" dirty="0" smtClean="0">
                <a:solidFill>
                  <a:srgbClr val="0070C0"/>
                </a:solidFill>
              </a:rPr>
              <a:t>rials </a:t>
            </a:r>
            <a:r>
              <a:rPr lang="en-US" dirty="0">
                <a:solidFill>
                  <a:srgbClr val="0070C0"/>
                </a:solidFill>
              </a:rPr>
              <a:t>looking at the use of CAR T-cell therapy in early relapse </a:t>
            </a:r>
            <a:r>
              <a:rPr lang="en-US" dirty="0" smtClean="0">
                <a:solidFill>
                  <a:srgbClr val="0070C0"/>
                </a:solidFill>
              </a:rPr>
              <a:t>include </a:t>
            </a:r>
            <a:r>
              <a:rPr lang="en-US" dirty="0" smtClean="0">
                <a:solidFill>
                  <a:srgbClr val="00B050"/>
                </a:solidFill>
              </a:rPr>
              <a:t>CARTITUDE-2 </a:t>
            </a:r>
            <a:r>
              <a:rPr lang="en-US" dirty="0">
                <a:solidFill>
                  <a:srgbClr val="0070C0"/>
                </a:solidFill>
              </a:rPr>
              <a:t>cohort B, which resulted in an ORR rate of 100</a:t>
            </a:r>
            <a:r>
              <a:rPr lang="en-US" dirty="0" smtClean="0">
                <a:solidFill>
                  <a:srgbClr val="0070C0"/>
                </a:solidFill>
              </a:rPr>
              <a:t>% </a:t>
            </a:r>
            <a:r>
              <a:rPr lang="en-US" dirty="0">
                <a:solidFill>
                  <a:srgbClr val="0070C0"/>
                </a:solidFill>
              </a:rPr>
              <a:t>and KARMMA-2 </a:t>
            </a:r>
            <a:r>
              <a:rPr lang="en-US" dirty="0" smtClean="0">
                <a:solidFill>
                  <a:srgbClr val="0070C0"/>
                </a:solidFill>
              </a:rPr>
              <a:t>trial, which resulted in an ORR rate of 83.8%.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3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13541" r="19653" b="994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23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11365" r="18567" b="17261"/>
          <a:stretch/>
        </p:blipFill>
        <p:spPr bwMode="auto">
          <a:xfrm>
            <a:off x="-25085" y="0"/>
            <a:ext cx="91690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05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11553" r="15332" b="24405"/>
          <a:stretch/>
        </p:blipFill>
        <p:spPr bwMode="auto">
          <a:xfrm>
            <a:off x="-23393" y="0"/>
            <a:ext cx="91673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5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492896"/>
            <a:ext cx="8229600" cy="1143000"/>
          </a:xfrm>
        </p:spPr>
        <p:txBody>
          <a:bodyPr/>
          <a:lstStyle/>
          <a:p>
            <a:r>
              <a:rPr lang="en-US" dirty="0" smtClean="0"/>
              <a:t>Thank you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59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3" t="15720" r="11092" b="8929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70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14394" r="12766" b="625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12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3" t="13826" r="9419" b="1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9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65527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Myeloma XI </a:t>
            </a:r>
            <a:r>
              <a:rPr lang="en-US" dirty="0">
                <a:solidFill>
                  <a:srgbClr val="0070C0"/>
                </a:solidFill>
              </a:rPr>
              <a:t>trial is an open-label, randomized, phase 3 trial with an adaptive design with randomization at </a:t>
            </a:r>
            <a:r>
              <a:rPr lang="en-US" dirty="0" smtClean="0">
                <a:solidFill>
                  <a:srgbClr val="0070C0"/>
                </a:solidFill>
              </a:rPr>
              <a:t>induction (allocation </a:t>
            </a:r>
            <a:r>
              <a:rPr lang="en-US" dirty="0">
                <a:solidFill>
                  <a:srgbClr val="0070C0"/>
                </a:solidFill>
              </a:rPr>
              <a:t>by transplant eligibility), consolidation (allocation by response to induction), and maintenance. Long-term </a:t>
            </a:r>
            <a:r>
              <a:rPr lang="en-US" dirty="0" smtClean="0">
                <a:solidFill>
                  <a:srgbClr val="0070C0"/>
                </a:solidFill>
              </a:rPr>
              <a:t>results after </a:t>
            </a:r>
            <a:r>
              <a:rPr lang="en-US" dirty="0">
                <a:solidFill>
                  <a:srgbClr val="0070C0"/>
                </a:solidFill>
              </a:rPr>
              <a:t>a median </a:t>
            </a:r>
            <a:r>
              <a:rPr lang="en-US" u="sng" dirty="0">
                <a:solidFill>
                  <a:srgbClr val="0070C0"/>
                </a:solidFill>
              </a:rPr>
              <a:t>follow-up of 44.7 months demonstrated that continuing lenalidomide maintenance beyond 3 years </a:t>
            </a:r>
            <a:r>
              <a:rPr lang="en-US" u="sng" dirty="0" smtClean="0">
                <a:solidFill>
                  <a:srgbClr val="0070C0"/>
                </a:solidFill>
              </a:rPr>
              <a:t>is associated </a:t>
            </a:r>
            <a:r>
              <a:rPr lang="en-US" u="sng" dirty="0">
                <a:solidFill>
                  <a:srgbClr val="0070C0"/>
                </a:solidFill>
              </a:rPr>
              <a:t>with improved PFS</a:t>
            </a:r>
            <a:r>
              <a:rPr lang="en-US" dirty="0">
                <a:solidFill>
                  <a:srgbClr val="0070C0"/>
                </a:solidFill>
              </a:rPr>
              <a:t>; however, the impact may diminish in all patients between 4 and 5 years and even earlier </a:t>
            </a:r>
            <a:r>
              <a:rPr lang="en-US" dirty="0" smtClean="0">
                <a:solidFill>
                  <a:srgbClr val="0070C0"/>
                </a:solidFill>
              </a:rPr>
              <a:t>in the </a:t>
            </a:r>
            <a:r>
              <a:rPr lang="en-US" dirty="0">
                <a:solidFill>
                  <a:srgbClr val="0070C0"/>
                </a:solidFill>
              </a:rPr>
              <a:t>subgroup of patients who are minimal residual disease (MRD) negative after transplant.</a:t>
            </a:r>
          </a:p>
        </p:txBody>
      </p:sp>
    </p:spTree>
    <p:extLst>
      <p:ext uri="{BB962C8B-B14F-4D97-AF65-F5344CB8AC3E}">
        <p14:creationId xmlns:p14="http://schemas.microsoft.com/office/powerpoint/2010/main" val="23979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834</Words>
  <Application>Microsoft Office PowerPoint</Application>
  <PresentationFormat>On-screen Show (4:3)</PresentationFormat>
  <Paragraphs>18</Paragraphs>
  <Slides>52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M . 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Teclistamab in Combination With Lenalidomide in Patients With Triple-Class Exposed Multiple Myeloma From the Phase 1b Multicohort MajesTEC-2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 . M</dc:title>
  <dc:creator>ASUS</dc:creator>
  <cp:lastModifiedBy>ASUS</cp:lastModifiedBy>
  <cp:revision>28</cp:revision>
  <dcterms:created xsi:type="dcterms:W3CDTF">2023-12-04T18:27:31Z</dcterms:created>
  <dcterms:modified xsi:type="dcterms:W3CDTF">2024-01-08T23:28:59Z</dcterms:modified>
</cp:coreProperties>
</file>